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5" r:id="rId8"/>
    <p:sldId id="263" r:id="rId9"/>
    <p:sldId id="266" r:id="rId10"/>
    <p:sldId id="264" r:id="rId11"/>
    <p:sldId id="259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7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7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VECTORES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10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 de vectores en el espacio</a:t>
            </a:r>
            <a:endParaRPr lang="es-CL" dirty="0"/>
          </a:p>
        </p:txBody>
      </p:sp>
      <p:pic>
        <p:nvPicPr>
          <p:cNvPr id="9218" name="Picture 2" descr="Resultado de imagen para suma d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7" y="1787235"/>
            <a:ext cx="6329116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3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357" y="221396"/>
            <a:ext cx="10058400" cy="1609344"/>
          </a:xfrm>
        </p:spPr>
        <p:txBody>
          <a:bodyPr/>
          <a:lstStyle/>
          <a:p>
            <a:r>
              <a:rPr lang="es-ES" dirty="0" smtClean="0"/>
              <a:t>Vector unitario</a:t>
            </a:r>
            <a:endParaRPr lang="es-CL" dirty="0"/>
          </a:p>
        </p:txBody>
      </p:sp>
      <p:pic>
        <p:nvPicPr>
          <p:cNvPr id="10242" name="Picture 2" descr="Resultado de imagen para vector unitario form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7" y="1553648"/>
            <a:ext cx="7103436" cy="45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vector unitario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008909"/>
            <a:ext cx="4114800" cy="37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vector unitario form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692727"/>
            <a:ext cx="7703127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9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vector unitario form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471055"/>
            <a:ext cx="7373023" cy="56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8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producto punto entre vecto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623455"/>
            <a:ext cx="7109787" cy="54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8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producto punto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762000"/>
            <a:ext cx="7287077" cy="5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7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producto punto entre vecto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817417"/>
            <a:ext cx="8104909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6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producto punto entre vecto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429491"/>
            <a:ext cx="9171708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3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producto punto entre vecto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011383"/>
            <a:ext cx="9240981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1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producto punto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429491"/>
            <a:ext cx="8936182" cy="59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0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de un vector</a:t>
            </a:r>
            <a:endParaRPr lang="es-CL" dirty="0"/>
          </a:p>
        </p:txBody>
      </p:sp>
      <p:pic>
        <p:nvPicPr>
          <p:cNvPr id="1028" name="Picture 4" descr="Resultado de imagen para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2673926"/>
            <a:ext cx="5334000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ítulo 1"/>
              <p:cNvSpPr txBox="1">
                <a:spLocks/>
              </p:cNvSpPr>
              <p:nvPr/>
            </p:nvSpPr>
            <p:spPr>
              <a:xfrm>
                <a:off x="1568611" y="5084341"/>
                <a:ext cx="10058400" cy="16093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 cap="all" baseline="0">
                    <a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tile tx="6350" ty="-127000" sx="65000" sy="64000" flip="none" algn="tl"/>
                    </a:blip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s-CL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7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11" y="5084341"/>
                <a:ext cx="10058400" cy="1609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9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812" y="276028"/>
            <a:ext cx="10058400" cy="1609344"/>
          </a:xfrm>
        </p:spPr>
        <p:txBody>
          <a:bodyPr/>
          <a:lstStyle/>
          <a:p>
            <a:r>
              <a:rPr lang="es-ES" dirty="0" smtClean="0"/>
              <a:t>Producto vectorial</a:t>
            </a:r>
            <a:endParaRPr lang="es-CL" dirty="0"/>
          </a:p>
        </p:txBody>
      </p:sp>
      <p:pic>
        <p:nvPicPr>
          <p:cNvPr id="20482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0" y="1885372"/>
            <a:ext cx="7545226" cy="46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6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540327"/>
            <a:ext cx="8285018" cy="5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8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374" y="165192"/>
            <a:ext cx="10058400" cy="1609344"/>
          </a:xfrm>
        </p:spPr>
        <p:txBody>
          <a:bodyPr/>
          <a:lstStyle/>
          <a:p>
            <a:r>
              <a:rPr lang="es-ES" dirty="0" smtClean="0"/>
              <a:t>Regla de la mano derecha.</a:t>
            </a:r>
            <a:endParaRPr lang="es-CL" dirty="0"/>
          </a:p>
        </p:txBody>
      </p:sp>
      <p:pic>
        <p:nvPicPr>
          <p:cNvPr id="23554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5" y="1551709"/>
            <a:ext cx="7523019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0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255" y="0"/>
            <a:ext cx="10058400" cy="1609344"/>
          </a:xfrm>
        </p:spPr>
        <p:txBody>
          <a:bodyPr/>
          <a:lstStyle/>
          <a:p>
            <a:r>
              <a:rPr lang="es-ES" dirty="0" smtClean="0"/>
              <a:t>Ejemplo de aplicación.</a:t>
            </a:r>
            <a:endParaRPr lang="es-CL" dirty="0"/>
          </a:p>
        </p:txBody>
      </p:sp>
      <p:pic>
        <p:nvPicPr>
          <p:cNvPr id="22530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1690255"/>
            <a:ext cx="8340436" cy="47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0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 caja.</a:t>
            </a:r>
            <a:endParaRPr lang="es-CL" dirty="0"/>
          </a:p>
        </p:txBody>
      </p:sp>
      <p:pic>
        <p:nvPicPr>
          <p:cNvPr id="24578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2093976"/>
            <a:ext cx="8686800" cy="41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7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del producto vectorial</a:t>
            </a:r>
            <a:endParaRPr lang="es-CL" dirty="0"/>
          </a:p>
        </p:txBody>
      </p:sp>
      <p:pic>
        <p:nvPicPr>
          <p:cNvPr id="25602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814945"/>
            <a:ext cx="7370618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2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9458" name="Picture 2" descr="Resultado de imagen para producto cruz entr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793" y="138268"/>
            <a:ext cx="10058400" cy="1609344"/>
          </a:xfrm>
        </p:spPr>
        <p:txBody>
          <a:bodyPr/>
          <a:lstStyle/>
          <a:p>
            <a:r>
              <a:rPr lang="es-ES" dirty="0" smtClean="0"/>
              <a:t>Paras tener en cuenta.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8793" y="1484098"/>
            <a:ext cx="10651098" cy="5013683"/>
          </a:xfrm>
        </p:spPr>
        <p:txBody>
          <a:bodyPr>
            <a:normAutofit/>
          </a:bodyPr>
          <a:lstStyle/>
          <a:p>
            <a:r>
              <a:rPr lang="es-ES" dirty="0" smtClean="0"/>
              <a:t>Dados los vectores: V= (</a:t>
            </a:r>
            <a:r>
              <a:rPr lang="es-ES" dirty="0" err="1" smtClean="0"/>
              <a:t>a,b,c</a:t>
            </a:r>
            <a:r>
              <a:rPr lang="es-ES" dirty="0" smtClean="0"/>
              <a:t>)  y  V`=(a`, b`, c`). </a:t>
            </a:r>
          </a:p>
          <a:p>
            <a:r>
              <a:rPr lang="es-ES" dirty="0" smtClean="0"/>
              <a:t>Para calcular:</a:t>
            </a:r>
          </a:p>
          <a:p>
            <a:r>
              <a:rPr lang="es-ES" dirty="0" smtClean="0"/>
              <a:t>El ángulo que forman: Aplicar producto punto.</a:t>
            </a:r>
          </a:p>
          <a:p>
            <a:r>
              <a:rPr lang="es-ES" dirty="0" smtClean="0"/>
              <a:t>El área del paralelogramo que se completa con ambos: aplicar producto caja y obtener del modulo del vector resultante</a:t>
            </a:r>
          </a:p>
          <a:p>
            <a:r>
              <a:rPr lang="es-ES" dirty="0" smtClean="0"/>
              <a:t>El área del triángulo que forman : calcular el producto caja y luego obtener e la mitad del modulo del vector resultante.</a:t>
            </a:r>
          </a:p>
          <a:p>
            <a:r>
              <a:rPr lang="es-ES" dirty="0" smtClean="0"/>
              <a:t>El volumen del paralelogramo que se forma con tres vectores: calcular el producto caja entre los tres.</a:t>
            </a:r>
          </a:p>
          <a:p>
            <a:r>
              <a:rPr lang="es-ES" dirty="0" smtClean="0"/>
              <a:t>Para calcular el área de figuras en el espacio. Se procede a hacer las traslaciones correspondientes en primer lugar antes de proceder según las indicaciones dadas.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9150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Área de un paralelogramo en </a:t>
            </a:r>
            <a:r>
              <a:rPr lang="es-ES" dirty="0" err="1" smtClean="0"/>
              <a:t>ekl</a:t>
            </a:r>
            <a:r>
              <a:rPr lang="es-ES" dirty="0" smtClean="0"/>
              <a:t> plano: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486831" y="3522663"/>
            <a:ext cx="30670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CL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Conceptos previos </a:t>
            </a:r>
            <a:endParaRPr lang="es-C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3505200"/>
            <a:ext cx="53775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43" y="3505200"/>
            <a:ext cx="685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43943" y="487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37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1567542" y="1243831"/>
                <a:ext cx="7903029" cy="5082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Para calcular el volumen de un cuerpo en el espacio:</a:t>
                </a:r>
                <a:endParaRPr lang="es-CL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U=(</a:t>
                </a:r>
                <a:r>
                  <a:rPr lang="es-E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x,y,z</a:t>
                </a:r>
                <a:r>
                  <a:rPr lang="es-E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,  v=(x`, y`, z`)    ,  w=(x`` , y`` , z`` )</a:t>
                </a:r>
                <a:endParaRPr lang="es-CL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Volumen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</m:t>
                              </m:r>
                            </m:e>
                          </m:mr>
                          <m:mr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`` 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`` </m:t>
                              </m:r>
                            </m:e>
                            <m:e>
                              <m:r>
                                <a:rPr lang="es-E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``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CL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2" y="1243831"/>
                <a:ext cx="7903029" cy="5082097"/>
              </a:xfrm>
              <a:prstGeom prst="rect">
                <a:avLst/>
              </a:prstGeom>
              <a:blipFill rotWithShape="0">
                <a:blip r:embed="rId2"/>
                <a:stretch>
                  <a:fillRect l="-3470" t="-2638" r="-30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7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rectangulares.</a:t>
            </a:r>
            <a:endParaRPr lang="es-CL" dirty="0"/>
          </a:p>
        </p:txBody>
      </p:sp>
      <p:pic>
        <p:nvPicPr>
          <p:cNvPr id="3074" name="Picture 2" descr="Resultado de imagen para modulo de un vector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1925782"/>
            <a:ext cx="7474978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99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4615" y="331435"/>
            <a:ext cx="1680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Área del triángulo que se determina por los extremos de dos vectores y el origen.</a:t>
            </a:r>
            <a:endParaRPr kumimoji="0" lang="es-CL" altLang="es-C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5" y="931599"/>
            <a:ext cx="681445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42594" y="5075934"/>
                <a:ext cx="10651098" cy="12160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s-E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𝑢𝑥𝑣</m:t>
                        </m:r>
                      </m:e>
                    </m:d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E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sz="3600" dirty="0"/>
              </a:p>
            </p:txBody>
          </p:sp>
        </mc:Choice>
        <mc:Fallback>
          <p:sp>
            <p:nvSpPr>
              <p:cNvPr id="7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2594" y="5075934"/>
                <a:ext cx="10651098" cy="121600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17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34" y="245146"/>
            <a:ext cx="10058400" cy="1609344"/>
          </a:xfrm>
        </p:spPr>
        <p:txBody>
          <a:bodyPr/>
          <a:lstStyle/>
          <a:p>
            <a:r>
              <a:rPr lang="es-ES" dirty="0" smtClean="0"/>
              <a:t>Problemas de aplicación.</a:t>
            </a:r>
            <a:endParaRPr lang="es-C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44286" y="1458685"/>
            <a:ext cx="10583962" cy="4985657"/>
          </a:xfrm>
        </p:spPr>
        <p:txBody>
          <a:bodyPr>
            <a:normAutofit fontScale="70000" lnSpcReduction="20000"/>
          </a:bodyPr>
          <a:lstStyle/>
          <a:p>
            <a:r>
              <a:rPr lang="es-ES" sz="3500" dirty="0"/>
              <a:t>1.- Dados Los vectores V (1,45º) y V’ (2,180º).determine el producto escalar.</a:t>
            </a:r>
            <a:endParaRPr lang="es-CL" sz="3500" dirty="0"/>
          </a:p>
          <a:p>
            <a:r>
              <a:rPr lang="es-ES" sz="3500" dirty="0"/>
              <a:t> </a:t>
            </a:r>
            <a:endParaRPr lang="es-CL" sz="3500" dirty="0"/>
          </a:p>
          <a:p>
            <a:r>
              <a:rPr lang="es-ES" sz="3500" dirty="0"/>
              <a:t>2.- Con los vectores V (1,2); V’ (2,-1)  y V’’ (-1,1). Calcule:</a:t>
            </a:r>
            <a:endParaRPr lang="es-CL" sz="3500" dirty="0"/>
          </a:p>
          <a:p>
            <a:r>
              <a:rPr lang="es-ES" sz="3500" dirty="0"/>
              <a:t>2.1.-V*V’  (escalar)</a:t>
            </a:r>
            <a:endParaRPr lang="es-CL" sz="3500" dirty="0"/>
          </a:p>
          <a:p>
            <a:r>
              <a:rPr lang="es-ES" sz="3500" dirty="0"/>
              <a:t>2.2.- V’*V’’ (escalar)</a:t>
            </a:r>
            <a:endParaRPr lang="es-CL" sz="3500" dirty="0"/>
          </a:p>
          <a:p>
            <a:r>
              <a:rPr lang="es-ES" sz="3500" dirty="0"/>
              <a:t> </a:t>
            </a:r>
            <a:endParaRPr lang="es-CL" sz="3500" dirty="0"/>
          </a:p>
          <a:p>
            <a:r>
              <a:rPr lang="es-ES" sz="3500" dirty="0"/>
              <a:t>3.- repita los ejercicios anteriores, ahora con producto cruz.</a:t>
            </a:r>
            <a:endParaRPr lang="es-CL" sz="3500" dirty="0"/>
          </a:p>
          <a:p>
            <a:r>
              <a:rPr lang="es-ES" sz="3500" dirty="0"/>
              <a:t> </a:t>
            </a:r>
            <a:endParaRPr lang="es-CL" sz="3500" dirty="0"/>
          </a:p>
          <a:p>
            <a:r>
              <a:rPr lang="es-ES" sz="3500" dirty="0"/>
              <a:t>4.- ¿Qué angulo9 forman los vectores del ejercicio 1.-</a:t>
            </a:r>
            <a:endParaRPr lang="es-CL" sz="3500" dirty="0"/>
          </a:p>
          <a:p>
            <a:r>
              <a:rPr lang="es-ES" sz="3500" dirty="0"/>
              <a:t> </a:t>
            </a:r>
            <a:endParaRPr lang="es-CL" sz="3500" dirty="0"/>
          </a:p>
          <a:p>
            <a:r>
              <a:rPr lang="es-ES" sz="3500" dirty="0"/>
              <a:t>5.- ¿Qué ángulo forman los vectores del ejercicio 2?</a:t>
            </a:r>
            <a:endParaRPr lang="es-CL" sz="35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0991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3905" y="728036"/>
            <a:ext cx="10817352" cy="5455050"/>
          </a:xfrm>
        </p:spPr>
        <p:txBody>
          <a:bodyPr>
            <a:normAutofit fontScale="92500" lnSpcReduction="20000"/>
          </a:bodyPr>
          <a:lstStyle/>
          <a:p>
            <a:r>
              <a:rPr lang="es-ES" sz="3200" dirty="0"/>
              <a:t>6.-dados los vectores (2,30º) y (2,5), multiplíquelos en producto cruz y escalar</a:t>
            </a:r>
            <a:endParaRPr lang="es-CL" sz="3200" dirty="0"/>
          </a:p>
          <a:p>
            <a:r>
              <a:rPr lang="es-ES" sz="3200" dirty="0"/>
              <a:t> </a:t>
            </a:r>
            <a:endParaRPr lang="es-CL" sz="3200" dirty="0"/>
          </a:p>
          <a:p>
            <a:r>
              <a:rPr lang="es-ES" sz="3200" dirty="0"/>
              <a:t>7.- ¿Qué ángulo forman los vectores del ejercicio anterior?</a:t>
            </a:r>
            <a:endParaRPr lang="es-CL" sz="3200" dirty="0"/>
          </a:p>
          <a:p>
            <a:r>
              <a:rPr lang="es-ES" sz="3200" dirty="0"/>
              <a:t> </a:t>
            </a:r>
            <a:endParaRPr lang="es-CL" sz="3200" dirty="0"/>
          </a:p>
          <a:p>
            <a:r>
              <a:rPr lang="es-ES" sz="3200" dirty="0"/>
              <a:t>8.- ¿Qué v vector multiplicado en producto escalar a (1,2) dará como resultado 0?, ¿Qué ángulo formaran?</a:t>
            </a:r>
            <a:endParaRPr lang="es-CL" sz="3200" dirty="0"/>
          </a:p>
          <a:p>
            <a:r>
              <a:rPr lang="es-ES" sz="3200" dirty="0"/>
              <a:t> </a:t>
            </a:r>
            <a:endParaRPr lang="es-CL" sz="3200" dirty="0"/>
          </a:p>
          <a:p>
            <a:r>
              <a:rPr lang="es-ES" sz="3200" dirty="0" smtClean="0"/>
              <a:t>09.- </a:t>
            </a:r>
            <a:r>
              <a:rPr lang="es-ES" sz="3200" dirty="0"/>
              <a:t>Dados los vectores V (4,30º), V’ (3,0º) y V’’ (2,1). Determine:</a:t>
            </a:r>
            <a:endParaRPr lang="es-CL" sz="3200" dirty="0"/>
          </a:p>
          <a:p>
            <a:r>
              <a:rPr lang="es-ES" sz="3200" dirty="0" smtClean="0"/>
              <a:t>09.1</a:t>
            </a:r>
            <a:r>
              <a:rPr lang="es-ES" sz="3200" dirty="0"/>
              <a:t>.-(</a:t>
            </a:r>
            <a:r>
              <a:rPr lang="es-ES" sz="3200" dirty="0" err="1"/>
              <a:t>VxV</a:t>
            </a:r>
            <a:r>
              <a:rPr lang="es-ES" sz="3200" dirty="0"/>
              <a:t>’’)*V’’</a:t>
            </a:r>
            <a:endParaRPr lang="es-CL" sz="3200" dirty="0"/>
          </a:p>
          <a:p>
            <a:r>
              <a:rPr lang="es-ES" sz="3500" dirty="0" smtClean="0"/>
              <a:t>09.2</a:t>
            </a:r>
            <a:r>
              <a:rPr lang="es-ES" sz="3500" dirty="0"/>
              <a:t>.-(</a:t>
            </a:r>
            <a:r>
              <a:rPr lang="es-ES" sz="3500" dirty="0" err="1"/>
              <a:t>VxV</a:t>
            </a:r>
            <a:r>
              <a:rPr lang="es-ES" sz="3500" dirty="0"/>
              <a:t>’’)*V’</a:t>
            </a:r>
            <a:endParaRPr lang="es-CL" sz="35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6056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591" y="445008"/>
            <a:ext cx="11035066" cy="5716306"/>
          </a:xfrm>
        </p:spPr>
        <p:txBody>
          <a:bodyPr>
            <a:normAutofit/>
          </a:bodyPr>
          <a:lstStyle/>
          <a:p>
            <a:r>
              <a:rPr lang="es-ES" dirty="0" smtClean="0"/>
              <a:t>10.- </a:t>
            </a:r>
            <a:r>
              <a:rPr lang="es-ES" dirty="0"/>
              <a:t>dados los vectores: </a:t>
            </a:r>
            <a:endParaRPr lang="es-CL" dirty="0"/>
          </a:p>
          <a:p>
            <a:r>
              <a:rPr lang="es-ES" dirty="0"/>
              <a:t>A=</a:t>
            </a:r>
            <a:r>
              <a:rPr lang="es-ES" dirty="0" err="1"/>
              <a:t>i-j+k</a:t>
            </a:r>
            <a:endParaRPr lang="es-CL" dirty="0"/>
          </a:p>
          <a:p>
            <a:r>
              <a:rPr lang="es-ES" dirty="0"/>
              <a:t>B=2i+3j-2k</a:t>
            </a:r>
            <a:endParaRPr lang="es-CL" dirty="0"/>
          </a:p>
          <a:p>
            <a:r>
              <a:rPr lang="es-ES" dirty="0"/>
              <a:t>C=-i+3j-k</a:t>
            </a:r>
            <a:endParaRPr lang="es-CL" dirty="0"/>
          </a:p>
          <a:p>
            <a:r>
              <a:rPr lang="es-ES" dirty="0"/>
              <a:t>Calcule el volumen del paralelepípedo que tiene por lados A, B y C respectivamente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11.- </a:t>
            </a:r>
            <a:r>
              <a:rPr lang="es-ES" dirty="0"/>
              <a:t>Dados los vectores:</a:t>
            </a:r>
            <a:endParaRPr lang="es-CL" dirty="0"/>
          </a:p>
          <a:p>
            <a:r>
              <a:rPr lang="es-ES" dirty="0"/>
              <a:t>A= 3i-3j+2k</a:t>
            </a:r>
            <a:endParaRPr lang="es-CL" dirty="0"/>
          </a:p>
          <a:p>
            <a:r>
              <a:rPr lang="es-ES" dirty="0"/>
              <a:t>B= (3,4,0)</a:t>
            </a:r>
            <a:endParaRPr lang="es-CL" dirty="0"/>
          </a:p>
          <a:p>
            <a:r>
              <a:rPr lang="es-ES" dirty="0"/>
              <a:t>Calcule:</a:t>
            </a:r>
            <a:endParaRPr lang="es-CL" dirty="0"/>
          </a:p>
          <a:p>
            <a:r>
              <a:rPr lang="es-ES" dirty="0" smtClean="0"/>
              <a:t>11.1</a:t>
            </a:r>
            <a:r>
              <a:rPr lang="es-ES" dirty="0"/>
              <a:t>.-AxB  y  </a:t>
            </a:r>
            <a:r>
              <a:rPr lang="es-ES" dirty="0" err="1"/>
              <a:t>BxA</a:t>
            </a:r>
            <a:endParaRPr lang="es-CL" dirty="0"/>
          </a:p>
          <a:p>
            <a:r>
              <a:rPr lang="es-ES" dirty="0" smtClean="0"/>
              <a:t>11.2</a:t>
            </a:r>
            <a:r>
              <a:rPr lang="es-ES" dirty="0"/>
              <a:t>.-el área del paralelogramo formado por ambos vectores.</a:t>
            </a:r>
            <a:endParaRPr lang="es-CL" dirty="0"/>
          </a:p>
          <a:p>
            <a:r>
              <a:rPr lang="es-ES" dirty="0" smtClean="0"/>
              <a:t>11.3</a:t>
            </a:r>
            <a:r>
              <a:rPr lang="es-ES" dirty="0"/>
              <a:t>.-Un vector de modulo 3 perpendicular al plano formado por A y B  </a:t>
            </a:r>
            <a:endParaRPr lang="es-CL" dirty="0"/>
          </a:p>
          <a:p>
            <a:r>
              <a:rPr lang="es-ES" dirty="0" smtClean="0"/>
              <a:t>11.4</a:t>
            </a:r>
            <a:r>
              <a:rPr lang="es-ES" dirty="0"/>
              <a:t>.- (A+B)x(A-B)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3555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3" y="2807208"/>
            <a:ext cx="10058400" cy="4050792"/>
          </a:xfrm>
        </p:spPr>
        <p:txBody>
          <a:bodyPr/>
          <a:lstStyle/>
          <a:p>
            <a:endParaRPr lang="es-ES" dirty="0" smtClean="0"/>
          </a:p>
          <a:p>
            <a:endParaRPr lang="es-CL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918613" y="665566"/>
            <a:ext cx="1074666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12.- Dados A(5,3,4)  y  B= 6i-j+2k. Calcular:</a:t>
            </a: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12.1.- Su producto escalar</a:t>
            </a: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12.2.-El ángulo que forman </a:t>
            </a: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12.3.-Los cosenos directores del vector B</a:t>
            </a: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 , 30º , 0.94 , -0.16 , 0.31)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.- Siendo los vectores A=(x, 5,3)  y B=(y,1,0) y sabiendo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A-B=4j+3k y que el modulo de su suma vale 9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Determinar x, y</a:t>
            </a:r>
            <a:endParaRPr kumimoji="0" lang="es-CL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9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848" y="836893"/>
            <a:ext cx="10058400" cy="4050792"/>
          </a:xfrm>
        </p:spPr>
        <p:txBody>
          <a:bodyPr>
            <a:normAutofit fontScale="85000" lnSpcReduction="10000"/>
          </a:bodyPr>
          <a:lstStyle/>
          <a:p>
            <a:r>
              <a:rPr lang="es-ES" sz="3200" dirty="0" smtClean="0"/>
              <a:t>14.-Calcular   el volumen de un tetraedro  determinado por los puntos: A=-1,0,-1)  ; B=(2,-4,0)  , C=(1,1,1)  y D=(-3,0,0)</a:t>
            </a:r>
          </a:p>
          <a:p>
            <a:endParaRPr lang="es-ES" sz="3200" dirty="0"/>
          </a:p>
          <a:p>
            <a:r>
              <a:rPr lang="es-ES" sz="3200" dirty="0" smtClean="0"/>
              <a:t>15.-Hallar el área del triangulo cuyos vértices son las intersecciones del plano  x+2y +3z 01 con los ejes coordenados.</a:t>
            </a:r>
          </a:p>
          <a:p>
            <a:endParaRPr lang="es-ES" sz="3200" dirty="0"/>
          </a:p>
          <a:p>
            <a:r>
              <a:rPr lang="es-ES" sz="3200" dirty="0" smtClean="0"/>
              <a:t>16.-Dados los vectores  U=(3,-2,5) , V=-4,1,6) , W=(2,0,-1) . Calcular el volumen del tetraedro que determinan los vértices.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65409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734" y="815121"/>
            <a:ext cx="10058400" cy="5476822"/>
          </a:xfrm>
        </p:spPr>
        <p:txBody>
          <a:bodyPr/>
          <a:lstStyle/>
          <a:p>
            <a:r>
              <a:rPr lang="es-ES" sz="3200" dirty="0" smtClean="0"/>
              <a:t>17.-Dados los vectores U=3,2,5) y V=(4,1,6) . Hallar el área del triangulo que se determina.</a:t>
            </a:r>
          </a:p>
          <a:p>
            <a:endParaRPr lang="es-ES" sz="3200" dirty="0"/>
          </a:p>
          <a:p>
            <a:r>
              <a:rPr lang="es-ES" sz="3200" dirty="0" smtClean="0"/>
              <a:t>18.-Dados los vectores  A=(1,2,-1) , B=(1,3,0) , C=(0,2,4). Probar si son o no coplanares.</a:t>
            </a:r>
          </a:p>
          <a:p>
            <a:endParaRPr lang="es-ES" sz="3200" dirty="0"/>
          </a:p>
          <a:p>
            <a:r>
              <a:rPr lang="es-ES" sz="3200" dirty="0" smtClean="0"/>
              <a:t>19.-Dados los vectores A=( 0,0,1) ,B=(0,1,-1) y C=(-1,2,1) Hallar el área del triangulo ABC.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879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4076" y="3950208"/>
            <a:ext cx="3589238" cy="123139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Atte. </a:t>
            </a:r>
          </a:p>
          <a:p>
            <a:r>
              <a:rPr lang="es-ES" sz="3200" dirty="0" smtClean="0"/>
              <a:t>Montoya.-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2373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 vectorial.</a:t>
            </a:r>
            <a:endParaRPr lang="es-CL" dirty="0"/>
          </a:p>
        </p:txBody>
      </p:sp>
      <p:pic>
        <p:nvPicPr>
          <p:cNvPr id="2050" name="Picture 2" descr="Resultado de imagen para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2093976"/>
            <a:ext cx="4953311" cy="45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6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direccion de un vector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429491"/>
            <a:ext cx="8160328" cy="57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9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Vector en el espacio tridimensional</a:t>
            </a:r>
            <a:endParaRPr lang="es-CL" dirty="0"/>
          </a:p>
        </p:txBody>
      </p:sp>
      <p:pic>
        <p:nvPicPr>
          <p:cNvPr id="5122" name="Picture 2" descr="Resultado de imagen para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846387"/>
            <a:ext cx="47053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5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uma d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105891"/>
            <a:ext cx="6726093" cy="41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Vectores paralelos</a:t>
            </a:r>
            <a:endParaRPr lang="es-CL" dirty="0"/>
          </a:p>
        </p:txBody>
      </p:sp>
      <p:pic>
        <p:nvPicPr>
          <p:cNvPr id="6146" name="Picture 2" descr="Resultado de imagen para suma d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1981200"/>
            <a:ext cx="5503059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8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suma de vectores en el espac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678872"/>
            <a:ext cx="8991600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70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123</TotalTime>
  <Words>612</Words>
  <Application>Microsoft Office PowerPoint</Application>
  <PresentationFormat>Panorámica</PresentationFormat>
  <Paragraphs>84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Cambria Math</vt:lpstr>
      <vt:lpstr>Rockwell</vt:lpstr>
      <vt:lpstr>Rockwell Condensed</vt:lpstr>
      <vt:lpstr>Tahoma</vt:lpstr>
      <vt:lpstr>Times New Roman</vt:lpstr>
      <vt:lpstr>Wingdings</vt:lpstr>
      <vt:lpstr>Tipo de madera</vt:lpstr>
      <vt:lpstr>Microsoft Editor de ecuaciones 3.0</vt:lpstr>
      <vt:lpstr>VECTORES</vt:lpstr>
      <vt:lpstr>Componentes de un vector</vt:lpstr>
      <vt:lpstr>Componentes rectangulares.</vt:lpstr>
      <vt:lpstr>Suma vectorial.</vt:lpstr>
      <vt:lpstr>Presentación de PowerPoint</vt:lpstr>
      <vt:lpstr>Vector en el espacio tridimensional</vt:lpstr>
      <vt:lpstr>Presentación de PowerPoint</vt:lpstr>
      <vt:lpstr>Vectores paralelos</vt:lpstr>
      <vt:lpstr>Presentación de PowerPoint</vt:lpstr>
      <vt:lpstr>Suma de vectores en el espacio</vt:lpstr>
      <vt:lpstr>Vector unitario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vectorial</vt:lpstr>
      <vt:lpstr>Presentación de PowerPoint</vt:lpstr>
      <vt:lpstr>Regla de la mano derecha.</vt:lpstr>
      <vt:lpstr>Ejemplo de aplicación.</vt:lpstr>
      <vt:lpstr>Producto caja.</vt:lpstr>
      <vt:lpstr>Aplicación del producto vectorial</vt:lpstr>
      <vt:lpstr>Presentación de PowerPoint</vt:lpstr>
      <vt:lpstr>Paras tener en cuenta.</vt:lpstr>
      <vt:lpstr>Área de un paralelogramo en ekl plano:  </vt:lpstr>
      <vt:lpstr>Presentación de PowerPoint</vt:lpstr>
      <vt:lpstr>Presentación de PowerPoint</vt:lpstr>
      <vt:lpstr>Problemas de aplicación.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</dc:title>
  <dc:creator>Montoya</dc:creator>
  <cp:lastModifiedBy>Montoya</cp:lastModifiedBy>
  <cp:revision>11</cp:revision>
  <dcterms:created xsi:type="dcterms:W3CDTF">2018-03-06T14:30:00Z</dcterms:created>
  <dcterms:modified xsi:type="dcterms:W3CDTF">2018-03-21T15:20:57Z</dcterms:modified>
</cp:coreProperties>
</file>